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2"/>
  </p:notes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70625" autoAdjust="0"/>
  </p:normalViewPr>
  <p:slideViewPr>
    <p:cSldViewPr snapToGrid="0">
      <p:cViewPr varScale="1">
        <p:scale>
          <a:sx n="51" d="100"/>
          <a:sy n="51" d="100"/>
        </p:scale>
        <p:origin x="150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F4B2C-53B8-44BC-BFA2-F681FC0ABFD7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EA406-F14C-41F7-9DA1-7DAD38C5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1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2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0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8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4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836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5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E91F2-10CE-41A6-AD49-30D4CB692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2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2913F-0043-49C1-ADDC-CDD8CAAEED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4F62C-7820-475E-ACB3-4F32D9F8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9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2913F-0043-49C1-ADDC-CDD8CAAEED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4F62C-7820-475E-ACB3-4F32D9F8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43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0289623" y="1973262"/>
            <a:ext cx="1926336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281026" y="609600"/>
            <a:ext cx="1910975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B2A8E-2924-46CB-8A3D-E6C838C23300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CFBD-2225-44FB-8E2E-7BC9B9D5CD10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B2A8E-2924-46CB-8A3D-E6C838C23300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CFBD-2225-44FB-8E2E-7BC9B9D5CD10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2913F-0043-49C1-ADDC-CDD8CAAEED7F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4F62C-7820-475E-ACB3-4F32D9F8F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6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2336873"/>
            <a:ext cx="9183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7175" y="593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B2A8E-2924-46CB-8A3D-E6C838C233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1" y="5936190"/>
            <a:ext cx="6446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800" y="753229"/>
            <a:ext cx="1543565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CFBD-2225-44FB-8E2E-7BC9B9D5CD1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65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1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5"/>
          <a:stretch/>
        </p:blipFill>
        <p:spPr>
          <a:xfrm>
            <a:off x="-29433" y="0"/>
            <a:ext cx="12192000" cy="807274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3700" y="21129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Addressing Tree Mortality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3700" y="281018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Strategy for the Future </a:t>
            </a:r>
          </a:p>
        </p:txBody>
      </p:sp>
    </p:spTree>
    <p:extLst>
      <p:ext uri="{BB962C8B-B14F-4D97-AF65-F5344CB8AC3E}">
        <p14:creationId xmlns:p14="http://schemas.microsoft.com/office/powerpoint/2010/main" val="97847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0479" y="441259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522764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Wildfire Risk Reduction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035884"/>
            <a:ext cx="6311736" cy="3900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22" y="2980705"/>
            <a:ext cx="5639321" cy="37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1847" y="-2461845"/>
            <a:ext cx="726830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5142" y="409376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Railroad Fire 2017 - Before and After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93" y="1215681"/>
            <a:ext cx="5628904" cy="5381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215680"/>
            <a:ext cx="4999512" cy="53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3972" y="424621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III - Recovery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5" y="1215679"/>
            <a:ext cx="7117577" cy="4745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447" y="3517481"/>
            <a:ext cx="4791523" cy="2947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6083" y="4021739"/>
            <a:ext cx="4225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do we protect existing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green trees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uncharacteristic wildfire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and provide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habitat? </a:t>
            </a:r>
          </a:p>
        </p:txBody>
      </p:sp>
    </p:spTree>
    <p:extLst>
      <p:ext uri="{BB962C8B-B14F-4D97-AF65-F5344CB8AC3E}">
        <p14:creationId xmlns:p14="http://schemas.microsoft.com/office/powerpoint/2010/main" val="16380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338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III - Recovery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83" y="1668483"/>
            <a:ext cx="4999937" cy="348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9838" y="2166740"/>
            <a:ext cx="40350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Tools for Recovery: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Increase efficiencies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mechanical removal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biomass where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opportunities exist.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6" y="1215680"/>
            <a:ext cx="6890657" cy="51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338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III - Recovery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1" y="1103281"/>
            <a:ext cx="7022275" cy="5266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063" y="1668483"/>
            <a:ext cx="4999937" cy="328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8880" y="2177625"/>
            <a:ext cx="41104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Tools for Recovery (cont.):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Use management ignited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(prescribed) fire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wildfire risk reduction.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338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III - Recovery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040" y="965916"/>
            <a:ext cx="6842552" cy="2535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7550" y="1215680"/>
            <a:ext cx="6423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Tools for Recovery: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 naturally ignited fire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whenever and wherever feasible to               </a:t>
            </a:r>
          </a:p>
          <a:p>
            <a:pPr marL="346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reduce hazards and improve resiliency         to climatic change and stochastic events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991674"/>
            <a:ext cx="5211867" cy="390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86" y="3183605"/>
            <a:ext cx="5448059" cy="34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646529"/>
            <a:ext cx="12229636" cy="8151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954474"/>
            <a:ext cx="5547632" cy="5499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0152" y="6453661"/>
            <a:ext cx="7176645" cy="461665"/>
          </a:xfrm>
          <a:prstGeom prst="rect">
            <a:avLst/>
          </a:prstGeom>
          <a:solidFill>
            <a:srgbClr val="F68116">
              <a:alpha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wildland fire Operational Delineations -PODs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0805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  <a:ln w="12700" cap="flat" cmpd="sng" algn="ctr">
            <a:solidFill>
              <a:srgbClr val="F0941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III - Recovery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1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893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Lessons Learned and Objectives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5" y="1343945"/>
            <a:ext cx="3400836" cy="395636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25" y="1691278"/>
            <a:ext cx="796115" cy="82538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522353" y="81768537"/>
          <a:ext cx="419099" cy="88935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0476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Tree Mortality Maps concentration are available for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device </a:t>
                      </a:r>
                      <a:r>
                        <a:rPr lang="en-US" sz="2000" b="1" i="0" u="none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Avenza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typeuse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the 3 southern Sierra Nevada NFs.  Forests can copy and distribute hard copies for personnel without smart devices.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‘POD’ maps (Potential wildland fire Operational Delineations)  with created with input from field fire leaders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Mortality Maps and ‘POD’ boundaries in WFDSS </a:t>
                      </a: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‘Cover book’ tree mortality information for use by out of area resources and in briefing teams.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 to obtain and distribute Local government identified Evacuation routes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3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34" y="3659310"/>
            <a:ext cx="3059098" cy="3032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209" y="965915"/>
            <a:ext cx="7851383" cy="5609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2857" y="1215680"/>
            <a:ext cx="6696257" cy="5789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Lessons Learned: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to rethink our firefighting tactics in and adjacent to standing dead trees to provide firefighter safety.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current condition is not static and the dynamics of identifying the risk and exposure of employees and the public is changing rapidly.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 changes in environmental conditions can affect big changes in exposure to unstable trees.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our first responders better tools to identify High Hazard areas and gain situational awareness during fire operations.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893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Lessons Learned and Objectives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522353" y="81768537"/>
          <a:ext cx="419099" cy="88935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0476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Tree Mortality Maps concentration are available for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device </a:t>
                      </a:r>
                      <a:r>
                        <a:rPr lang="en-US" sz="2000" b="1" i="0" u="none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Avenza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typeuse</a:t>
                      </a: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the 3 southern Sierra Nevada NFs.  Forests can copy and distribute hard copies for personnel without smart devices.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‘POD’ maps (Potential wildland fire Operational Delineations)  with created with input from field fire leaders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Mortality Maps and ‘POD’ boundaries in WFDSS </a:t>
                      </a: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‘Cover book’ tree mortality information for use by out of area resources and in briefing teams.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 to obtain and distribute Local government identified Evacuation routes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3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3" y="1778974"/>
            <a:ext cx="4565194" cy="4525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210" y="965914"/>
            <a:ext cx="7716820" cy="5892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4143" y="978795"/>
            <a:ext cx="6956872" cy="707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Nested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PODS:  identify PACE (Primary, Alternate, Contingency and Emergency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boundaries),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extreme weather consider PODs and strategies that build success rather than firelines that cannot be held or increase firefighter risk and exposure.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PODs for risk assessment (Go/No Go decision tree) for naturally ignited wildfires and give our first responders the ability to  make the necessary decisions at the onset of fires.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Pre-identify where  risk reduction opportunities exist to protect green assets for future utilization and from the threat that tree mortality poses.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6300"/>
            <a:ext cx="12192000" cy="85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82" y="727662"/>
            <a:ext cx="934292" cy="10370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" y="326265"/>
            <a:ext cx="6212601" cy="3580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5" y="3061099"/>
            <a:ext cx="6130448" cy="352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14" y="4218126"/>
            <a:ext cx="4796467" cy="2542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893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Phase I – Triage of High Hazard Areas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4457" y="1175487"/>
            <a:ext cx="3702628" cy="2532045"/>
          </a:xfrm>
          <a:prstGeom prst="rect">
            <a:avLst/>
          </a:prstGeom>
          <a:solidFill>
            <a:srgbClr val="F68116">
              <a:alpha val="90000"/>
            </a:srgbClr>
          </a:solidFill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1634" y="1314605"/>
            <a:ext cx="34954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Tree mortality in the southern Sierras extends across 3.5 million acres from Lake Tahoe to Kern county and affects over 400,000 acres or 40% of the Sierra National Forest.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46" y="1109001"/>
            <a:ext cx="4145500" cy="310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65" y="3707532"/>
            <a:ext cx="4008120" cy="3006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4381530"/>
            <a:ext cx="4222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 an elevational band from 3000 to 5500 ft. the Sierra National Forest has lost over 80% of our ponderosa and sugar pines larger than 20 inches in diameter.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7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3388" y="409377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Emphasis of Hazard Tree Removal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7" y="4007111"/>
            <a:ext cx="3668491" cy="2751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79" y="3790672"/>
            <a:ext cx="3987634" cy="299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55" y="1078255"/>
            <a:ext cx="3398922" cy="2549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5900" y="960395"/>
            <a:ext cx="6062919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Sept 2017 Forest Service has removed trees along 748 miles of roads, in 324 recreation sites, around 135 communities, and as of Dec. 2016    1,375 acres of fuel breaks on 6 forests in 10 counties.. </a:t>
            </a:r>
          </a:p>
        </p:txBody>
      </p:sp>
    </p:spTree>
    <p:extLst>
      <p:ext uri="{BB962C8B-B14F-4D97-AF65-F5344CB8AC3E}">
        <p14:creationId xmlns:p14="http://schemas.microsoft.com/office/powerpoint/2010/main" val="3119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000"/>
            </a:gs>
            <a:gs pos="55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8938" y="428380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Increasing Public Safety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11156" y="454138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879267" y="1152709"/>
            <a:ext cx="5441876" cy="523720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The response strategy is divided into three phases: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Phase I is to remove dead and dying trees in high hazard areas to </a:t>
            </a:r>
            <a:r>
              <a:rPr lang="en-US" b="1" dirty="0"/>
              <a:t>protect public and employee safety </a:t>
            </a:r>
            <a:r>
              <a:rPr lang="en-US" dirty="0">
                <a:solidFill>
                  <a:schemeClr val="bg1"/>
                </a:solidFill>
              </a:rPr>
              <a:t>from falling trees and wildfire risk.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endParaRPr lang="en-US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prstClr val="black"/>
                </a:solidFill>
              </a:rPr>
              <a:t>Phase I - focused on campgrounds and other forest recreation sites, roads, trails and utility corridors, and helping protect communities from wildfire risk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2" y="1215681"/>
            <a:ext cx="3606084" cy="541477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48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0479" y="441259"/>
            <a:ext cx="8445029" cy="537536"/>
          </a:xfrm>
          <a:prstGeom prst="rect">
            <a:avLst/>
          </a:prstGeom>
          <a:solidFill>
            <a:srgbClr val="FFC425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1156" y="441259"/>
            <a:ext cx="7977261" cy="53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       Phases II &amp; III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45" y="178616"/>
            <a:ext cx="934292" cy="1037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4279" y="4109231"/>
            <a:ext cx="90392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II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 hazardous fuels conditions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dead and dying trees in lower-risk areas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III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Restoration opportunities including reforestation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00479" y="1104604"/>
          <a:ext cx="8275859" cy="3004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Affected Areas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Unaffected Areas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Hazard Areas Tier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Hazard Areas Tier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Phase 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Fell/Remove dead and dying trees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Continue planned ecological restoration work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Phase II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Treat fuel loads caused by dead/down trees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Remove dead/dying trees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Phase III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Restore treated lands, including reforestation where appropriate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Treat fuel loads caused by dead/down trees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3" y="1057743"/>
            <a:ext cx="7365437" cy="5064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621" y="534523"/>
            <a:ext cx="8613255" cy="523220"/>
          </a:xfrm>
          <a:prstGeom prst="rect">
            <a:avLst/>
          </a:prstGeom>
          <a:solidFill>
            <a:srgbClr val="F68116">
              <a:alpha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Phase II – Recovery- treating dead and down fuels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8" y="796133"/>
            <a:ext cx="934292" cy="1037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7101" y="5996780"/>
            <a:ext cx="6462025" cy="523220"/>
          </a:xfrm>
          <a:prstGeom prst="rect">
            <a:avLst/>
          </a:prstGeom>
          <a:solidFill>
            <a:srgbClr val="F68116">
              <a:alpha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Notice how few green trees are left? </a:t>
            </a:r>
          </a:p>
        </p:txBody>
      </p:sp>
    </p:spTree>
    <p:extLst>
      <p:ext uri="{BB962C8B-B14F-4D97-AF65-F5344CB8AC3E}">
        <p14:creationId xmlns:p14="http://schemas.microsoft.com/office/powerpoint/2010/main" val="2498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646529"/>
            <a:ext cx="12229636" cy="8151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87" y="3416308"/>
            <a:ext cx="25425" cy="25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84" y="-1081825"/>
            <a:ext cx="4495371" cy="88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01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791</Words>
  <Application>Microsoft Office PowerPoint</Application>
  <PresentationFormat>Widescreen</PresentationFormat>
  <Paragraphs>109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Trebuchet MS</vt:lpstr>
      <vt:lpstr>1_Office Theme</vt:lpstr>
      <vt:lpstr>Berlin</vt:lpstr>
      <vt:lpstr>Addressing Tree Mortality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</dc:creator>
  <cp:lastModifiedBy>Corella, Kim@CALFIRE</cp:lastModifiedBy>
  <cp:revision>30</cp:revision>
  <dcterms:created xsi:type="dcterms:W3CDTF">2017-11-13T19:47:46Z</dcterms:created>
  <dcterms:modified xsi:type="dcterms:W3CDTF">2017-11-22T01:58:34Z</dcterms:modified>
</cp:coreProperties>
</file>